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wmf" ContentType="image/x-w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72" r:id="rId12"/>
    <p:sldId id="273" r:id="rId13"/>
    <p:sldId id="277" r:id="rId14"/>
    <p:sldId id="276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742" y="-12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7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0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12.05.2013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png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80197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908720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accent5">
                    <a:lumMod val="50000"/>
                  </a:schemeClr>
                </a:solidFill>
              </a:rPr>
              <a:t>Первичное космическое излучение </a:t>
            </a:r>
            <a:endParaRPr lang="en-US" sz="28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28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i="1" u="sng" dirty="0" smtClean="0"/>
              <a:t>состоит </a:t>
            </a:r>
            <a:r>
              <a:rPr lang="ru-RU" sz="2000" b="1" i="1" u="sng" dirty="0"/>
              <a:t>из излучения </a:t>
            </a:r>
            <a:r>
              <a:rPr lang="ru-RU" sz="2000" b="1" i="1" u="sng" dirty="0">
                <a:solidFill>
                  <a:srgbClr val="C00000"/>
                </a:solidFill>
              </a:rPr>
              <a:t>галактического </a:t>
            </a:r>
            <a:r>
              <a:rPr lang="ru-RU" sz="2000" b="1" i="1" u="sng" dirty="0"/>
              <a:t>и </a:t>
            </a:r>
            <a:r>
              <a:rPr lang="ru-RU" sz="2000" b="1" i="1" u="sng" dirty="0">
                <a:solidFill>
                  <a:srgbClr val="C00000"/>
                </a:solidFill>
              </a:rPr>
              <a:t>солнечного</a:t>
            </a:r>
            <a:r>
              <a:rPr lang="ru-RU" sz="2000" b="1" i="1" u="sng" dirty="0"/>
              <a:t> происхождения</a:t>
            </a:r>
            <a:r>
              <a:rPr lang="ru-RU" sz="2000" b="1" i="1" u="sng" dirty="0" smtClean="0"/>
              <a:t>.</a:t>
            </a:r>
            <a:endParaRPr lang="en-US" sz="2000" b="1" i="1" u="sng" dirty="0" smtClean="0"/>
          </a:p>
          <a:p>
            <a:pPr algn="ctr"/>
            <a:endParaRPr lang="ru-RU" sz="2000" b="1" i="1" u="sng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u="sng" dirty="0">
                <a:solidFill>
                  <a:srgbClr val="C00000"/>
                </a:solidFill>
              </a:rPr>
              <a:t>Космическое излучение галактического происхождения </a:t>
            </a:r>
            <a:r>
              <a:rPr lang="ru-RU" dirty="0"/>
              <a:t>– это, в основном, поток ядер водорода (протонов) колоссальных энергий, несущихся в космическом пространстве с огромными скоростями. </a:t>
            </a:r>
            <a:endParaRPr lang="en-US" dirty="0" smtClean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состав галактического излучения также входят </a:t>
            </a:r>
            <a:r>
              <a:rPr lang="ru-RU" dirty="0">
                <a:solidFill>
                  <a:srgbClr val="C00000"/>
                </a:solidFill>
              </a:rPr>
              <a:t>ядра гелия (альфа-частицы), ядра атомов более тяжелых элементов (преимущественно с зарядом ядра </a:t>
            </a:r>
            <a:r>
              <a:rPr lang="en-US" dirty="0">
                <a:solidFill>
                  <a:srgbClr val="C00000"/>
                </a:solidFill>
              </a:rPr>
              <a:t>Z</a:t>
            </a:r>
            <a:r>
              <a:rPr lang="ru-RU" dirty="0">
                <a:solidFill>
                  <a:srgbClr val="C00000"/>
                </a:solidFill>
              </a:rPr>
              <a:t> от 3 до 28) </a:t>
            </a:r>
            <a:r>
              <a:rPr lang="ru-RU" dirty="0"/>
              <a:t>и, в незначительном количестве, другие частицы.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u="sng" dirty="0" smtClean="0">
                <a:solidFill>
                  <a:srgbClr val="C00000"/>
                </a:solidFill>
              </a:rPr>
              <a:t>Солнечная радиация </a:t>
            </a:r>
            <a:r>
              <a:rPr lang="ru-RU" dirty="0" smtClean="0"/>
              <a:t>является главным источником энергии для большинства биогенных и геохимических процессов, протекающих у поверхности Земли. Солнечное излучение состоит из </a:t>
            </a:r>
            <a:r>
              <a:rPr lang="ru-RU" i="1" dirty="0" smtClean="0">
                <a:solidFill>
                  <a:srgbClr val="C00000"/>
                </a:solidFill>
              </a:rPr>
              <a:t>электромагнитного излучения </a:t>
            </a:r>
            <a:r>
              <a:rPr lang="ru-RU" dirty="0" smtClean="0"/>
              <a:t>(электромагнитная компонента) и </a:t>
            </a:r>
            <a:r>
              <a:rPr lang="ru-RU" dirty="0" smtClean="0">
                <a:solidFill>
                  <a:srgbClr val="C00000"/>
                </a:solidFill>
              </a:rPr>
              <a:t>потока частиц </a:t>
            </a:r>
            <a:r>
              <a:rPr lang="ru-RU" dirty="0" smtClean="0"/>
              <a:t>(корпускулярная компонента).</a:t>
            </a:r>
            <a:endParaRPr lang="en-US" dirty="0" smtClean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en-US" dirty="0" smtClean="0"/>
              <a:t>	</a:t>
            </a:r>
            <a:r>
              <a:rPr lang="ru-RU" dirty="0" smtClean="0"/>
              <a:t>Источником </a:t>
            </a:r>
            <a:r>
              <a:rPr lang="ru-RU" dirty="0"/>
              <a:t>солнечной энергии являются процессы ядерного синтеза, </a:t>
            </a:r>
            <a:r>
              <a:rPr lang="en-US" dirty="0" smtClean="0"/>
              <a:t>	</a:t>
            </a:r>
            <a:r>
              <a:rPr lang="ru-RU" dirty="0" smtClean="0"/>
              <a:t>протекающие </a:t>
            </a:r>
            <a:r>
              <a:rPr lang="ru-RU" dirty="0"/>
              <a:t>на Солнце. Основная часть энергии выделяется в результате </a:t>
            </a:r>
            <a:r>
              <a:rPr lang="en-US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синтеза </a:t>
            </a:r>
            <a:r>
              <a:rPr lang="ru-RU" dirty="0">
                <a:solidFill>
                  <a:srgbClr val="C00000"/>
                </a:solidFill>
              </a:rPr>
              <a:t>ядер гелия из ядер водорода.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5875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0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621180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1560" y="335846"/>
            <a:ext cx="85324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Радиоактивный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торий (</a:t>
            </a:r>
            <a:r>
              <a:rPr lang="ru-RU" sz="2000" b="1" i="1" baseline="30000" dirty="0">
                <a:solidFill>
                  <a:schemeClr val="accent5">
                    <a:lumMod val="50000"/>
                  </a:schemeClr>
                </a:solidFill>
              </a:rPr>
              <a:t>227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Th, </a:t>
            </a:r>
            <a:r>
              <a:rPr lang="ru-RU" sz="2000" b="1" i="1" baseline="30000" dirty="0">
                <a:solidFill>
                  <a:schemeClr val="accent5">
                    <a:lumMod val="50000"/>
                  </a:schemeClr>
                </a:solidFill>
              </a:rPr>
              <a:t>228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Th, </a:t>
            </a:r>
            <a:r>
              <a:rPr lang="ru-RU" sz="2000" b="1" i="1" baseline="30000" dirty="0">
                <a:solidFill>
                  <a:schemeClr val="accent5">
                    <a:lumMod val="50000"/>
                  </a:schemeClr>
                </a:solidFill>
              </a:rPr>
              <a:t>232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Th), уран </a:t>
            </a:r>
            <a:r>
              <a:rPr lang="ru-RU" sz="2000" b="1" i="1" baseline="30000" dirty="0">
                <a:solidFill>
                  <a:schemeClr val="accent5">
                    <a:lumMod val="50000"/>
                  </a:schemeClr>
                </a:solidFill>
              </a:rPr>
              <a:t>235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U, </a:t>
            </a:r>
            <a:r>
              <a:rPr lang="ru-RU" sz="2000" b="1" i="1" baseline="30000" dirty="0">
                <a:solidFill>
                  <a:schemeClr val="accent5">
                    <a:lumMod val="50000"/>
                  </a:schemeClr>
                </a:solidFill>
              </a:rPr>
              <a:t>238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U, </a:t>
            </a:r>
            <a:r>
              <a:rPr lang="ru-RU" sz="2000" b="1" i="1" baseline="30000" dirty="0">
                <a:solidFill>
                  <a:schemeClr val="accent5">
                    <a:lumMod val="50000"/>
                  </a:schemeClr>
                </a:solidFill>
              </a:rPr>
              <a:t>40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К и </a:t>
            </a:r>
            <a:r>
              <a:rPr lang="ru-RU" sz="2000" b="1" i="1" baseline="30000" dirty="0">
                <a:solidFill>
                  <a:schemeClr val="accent5">
                    <a:lumMod val="50000"/>
                  </a:schemeClr>
                </a:solidFill>
              </a:rPr>
              <a:t>226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Ra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/>
              <a:t>Уран </a:t>
            </a:r>
            <a:r>
              <a:rPr lang="ru-RU" sz="2000" b="1" dirty="0"/>
              <a:t>и торий</a:t>
            </a:r>
            <a:r>
              <a:rPr lang="ru-RU" sz="2000" b="1" i="1" dirty="0"/>
              <a:t> </a:t>
            </a:r>
            <a:r>
              <a:rPr lang="ru-RU" sz="2000" b="1" dirty="0"/>
              <a:t>в относительно большом количестве содержатся в гранитах. </a:t>
            </a:r>
            <a:endParaRPr lang="ru-RU" sz="2000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/>
              <a:t>В </a:t>
            </a:r>
            <a:r>
              <a:rPr lang="ru-RU" sz="2000" b="1" dirty="0"/>
              <a:t>тех местах земного шара, где эти породы располагаются ближе к поверхности, уровень радиационного фона местности выше (например, во французских Альпах, Закарпатье, Финляндии, Швеции, Норвегии).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/>
              <a:t>Содержание радионуклидов неодинаково и в почвах, сформированных на разных породах. </a:t>
            </a:r>
            <a:endParaRPr lang="ru-RU" sz="2000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/>
              <a:t>Глинистые </a:t>
            </a:r>
            <a:r>
              <a:rPr lang="ru-RU" sz="2000" b="1" dirty="0"/>
              <a:t>разновидности почв</a:t>
            </a:r>
            <a:r>
              <a:rPr lang="ru-RU" sz="2000" b="1" i="1" dirty="0"/>
              <a:t>, </a:t>
            </a:r>
            <a:r>
              <a:rPr lang="ru-RU" sz="2000" b="1" dirty="0"/>
              <a:t>по сравнению с их песчаными разновидностями, обычно формируются на породах, более богатых радионуклидами естественного происхождения. Поэтому глинистые почвы, как правило, содержат больше естественных радионуклидов, чем песчаные. </a:t>
            </a:r>
            <a:endParaRPr lang="ru-RU" sz="2000" b="1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/>
              <a:t>Исключение </a:t>
            </a:r>
            <a:r>
              <a:rPr lang="ru-RU" sz="2000" b="1" dirty="0"/>
              <a:t>составляют </a:t>
            </a:r>
            <a:r>
              <a:rPr lang="ru-RU" sz="2000" b="1" dirty="0" err="1"/>
              <a:t>монацитовые</a:t>
            </a:r>
            <a:r>
              <a:rPr lang="ru-RU" sz="2000" b="1" dirty="0"/>
              <a:t> пески, которые встречаются на побережье Индии и Бразилии, а также в США (Айдахо, Флорида).</a:t>
            </a:r>
          </a:p>
        </p:txBody>
      </p:sp>
    </p:spTree>
    <p:extLst>
      <p:ext uri="{BB962C8B-B14F-4D97-AF65-F5344CB8AC3E}">
        <p14:creationId xmlns:p14="http://schemas.microsoft.com/office/powerpoint/2010/main" val="26069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80804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31422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58" y="1704527"/>
            <a:ext cx="3310510" cy="4223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9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42650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5449373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09260"/>
            <a:ext cx="1600200" cy="3515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904014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28" y="5013176"/>
            <a:ext cx="2362200" cy="790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28" y="852939"/>
            <a:ext cx="1676400" cy="390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53" y="852939"/>
            <a:ext cx="1666875" cy="390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52940"/>
            <a:ext cx="1619250" cy="390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1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50502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96143" cy="3997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23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2186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185863"/>
            <a:ext cx="5886450" cy="4486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7947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2209800"/>
            <a:ext cx="5031290" cy="2947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41242"/>
            <a:ext cx="7114896" cy="792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9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05875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774189"/>
            <a:ext cx="8208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Поток частиц солнечного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происхождения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/>
              <a:t>Поток </a:t>
            </a:r>
            <a:r>
              <a:rPr lang="ru-RU" b="1" dirty="0"/>
              <a:t>частиц солнечного происхождения в околоземном пространстве намного превосходит поток частиц галактического происхождения, однако по энергии солнечные частицы значительно уступают частицам галактического происхождения. </a:t>
            </a:r>
            <a:endParaRPr lang="en-US" b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/>
              <a:t>Энергия </a:t>
            </a:r>
            <a:r>
              <a:rPr lang="ru-RU" b="1" dirty="0"/>
              <a:t>частиц солнечного излучения обычно не превышает </a:t>
            </a:r>
            <a:r>
              <a:rPr lang="ru-RU" b="1" i="1" dirty="0"/>
              <a:t>10</a:t>
            </a:r>
            <a:r>
              <a:rPr lang="ru-RU" b="1" i="1" baseline="30000" dirty="0"/>
              <a:t>4</a:t>
            </a:r>
            <a:r>
              <a:rPr lang="ru-RU" b="1" i="1" dirty="0"/>
              <a:t> МэВ</a:t>
            </a:r>
            <a:r>
              <a:rPr lang="ru-RU" b="1" i="1" dirty="0" smtClean="0"/>
              <a:t>.</a:t>
            </a:r>
            <a:endParaRPr lang="en-US" b="1" i="1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en-US" b="1" i="1" dirty="0"/>
          </a:p>
          <a:p>
            <a:pPr marL="285750" indent="-285750" algn="just">
              <a:buFont typeface="Wingdings" pitchFamily="2" charset="2"/>
              <a:buChar char="ü"/>
            </a:pPr>
            <a:endParaRPr lang="en-US" b="1" i="1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en-US" b="1" i="1" dirty="0"/>
          </a:p>
          <a:p>
            <a:pPr marL="285750" indent="-285750" algn="just">
              <a:buFont typeface="Wingdings" pitchFamily="2" charset="2"/>
              <a:buChar char="ü"/>
            </a:pPr>
            <a:endParaRPr lang="en-US" b="1" i="1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en-US" b="1" i="1" dirty="0"/>
          </a:p>
          <a:p>
            <a:pPr marL="285750" indent="-285750" algn="just">
              <a:buFont typeface="Wingdings" pitchFamily="2" charset="2"/>
              <a:buChar char="ü"/>
            </a:pPr>
            <a:endParaRPr lang="en-US" b="1" i="1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en-US" b="1" i="1" dirty="0"/>
          </a:p>
          <a:p>
            <a:pPr marL="285750" indent="-285750" algn="just">
              <a:buFont typeface="Wingdings" pitchFamily="2" charset="2"/>
              <a:buChar char="ü"/>
            </a:pPr>
            <a:endParaRPr lang="en-US" b="1" i="1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en-US" b="1" i="1" dirty="0"/>
          </a:p>
          <a:p>
            <a:pPr marL="285750" indent="-285750" algn="just">
              <a:buFont typeface="Wingdings" pitchFamily="2" charset="2"/>
              <a:buChar char="ü"/>
            </a:pPr>
            <a:endParaRPr lang="en-US" b="1" i="1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en-US" b="1" i="1" dirty="0"/>
          </a:p>
          <a:p>
            <a:pPr marL="285750" indent="-285750" algn="just">
              <a:buFont typeface="Wingdings" pitchFamily="2" charset="2"/>
              <a:buChar char="ü"/>
            </a:pPr>
            <a:endParaRPr lang="en-US" b="1" i="1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44252"/>
            <a:ext cx="3456384" cy="4048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456384" cy="2688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8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9292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7544" y="332656"/>
            <a:ext cx="864096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Магнитное поле Земли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(геомагнитное поле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i="1" dirty="0" smtClean="0"/>
              <a:t> </a:t>
            </a:r>
            <a:r>
              <a:rPr lang="ru-RU" b="1" i="1" u="sng" dirty="0"/>
              <a:t>простирается на расстояние 70-80 тыс. км по направлению к Солнцу и на многие миллионы километров в противоположном направлении</a:t>
            </a:r>
            <a:r>
              <a:rPr lang="ru-RU" dirty="0"/>
              <a:t>. </a:t>
            </a:r>
            <a:endParaRPr lang="en-US" dirty="0" smtClean="0"/>
          </a:p>
          <a:p>
            <a:endParaRPr lang="en-US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Геомагнитное </a:t>
            </a:r>
            <a:r>
              <a:rPr lang="ru-RU" dirty="0"/>
              <a:t>поле захватывает </a:t>
            </a:r>
            <a:r>
              <a:rPr lang="ru-RU" b="1" dirty="0">
                <a:solidFill>
                  <a:srgbClr val="FF0000"/>
                </a:solidFill>
              </a:rPr>
              <a:t>протоны, электроны </a:t>
            </a:r>
            <a:r>
              <a:rPr lang="ru-RU" dirty="0"/>
              <a:t>и другие заряженные частицы из потока космических частиц, пролетающих в околоземном пространстве, образуя </a:t>
            </a:r>
            <a:r>
              <a:rPr lang="ru-RU" b="1" i="1" dirty="0">
                <a:solidFill>
                  <a:srgbClr val="FF0000"/>
                </a:solidFill>
              </a:rPr>
              <a:t>магнитосферу</a:t>
            </a:r>
            <a:r>
              <a:rPr lang="ru-RU" i="1" dirty="0"/>
              <a:t> </a:t>
            </a:r>
            <a:r>
              <a:rPr lang="ru-RU" dirty="0"/>
              <a:t>‒</a:t>
            </a:r>
            <a:r>
              <a:rPr lang="ru-RU" i="1" dirty="0"/>
              <a:t> </a:t>
            </a:r>
            <a:r>
              <a:rPr lang="ru-RU" i="1" dirty="0" smtClean="0"/>
              <a:t>пространств</a:t>
            </a:r>
            <a:r>
              <a:rPr lang="ru-RU" i="1" dirty="0"/>
              <a:t>о</a:t>
            </a:r>
            <a:r>
              <a:rPr lang="ru-RU" i="1" dirty="0" smtClean="0"/>
              <a:t>, </a:t>
            </a:r>
            <a:r>
              <a:rPr lang="ru-RU" i="1" dirty="0"/>
              <a:t>заполненное заряженными частицами. </a:t>
            </a:r>
            <a:endParaRPr lang="en-US" i="1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основном магнитосферу заполняют частицы, захваченные геомагнитным полем из потока частиц, которые излучает Солнце </a:t>
            </a:r>
            <a:r>
              <a:rPr lang="ru-RU" b="1" i="1" dirty="0">
                <a:solidFill>
                  <a:srgbClr val="FF0000"/>
                </a:solidFill>
              </a:rPr>
              <a:t>(солнечный ветер</a:t>
            </a:r>
            <a:r>
              <a:rPr lang="ru-RU" b="1" i="1" dirty="0" smtClean="0">
                <a:solidFill>
                  <a:srgbClr val="FF0000"/>
                </a:solidFill>
              </a:rPr>
              <a:t>).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b="1" i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i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i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i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i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4176464" cy="3373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7502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75048" y="30816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Периодические изменения солнечной активности. </a:t>
            </a:r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4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Интенсивность </a:t>
            </a:r>
            <a:r>
              <a:rPr lang="ru-RU" dirty="0"/>
              <a:t>солнечной радиации существенно зависит от солнечной активности, которая периодически меняется.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Периодические изменения солнечной активности наблюдают, в среднем, </a:t>
            </a:r>
            <a:r>
              <a:rPr lang="ru-RU" b="1" u="sng" dirty="0">
                <a:solidFill>
                  <a:srgbClr val="C00000"/>
                </a:solidFill>
              </a:rPr>
              <a:t>через 11 лет</a:t>
            </a:r>
            <a:r>
              <a:rPr lang="ru-RU" dirty="0"/>
              <a:t>, хотя этот период может сокращаться </a:t>
            </a:r>
            <a:r>
              <a:rPr lang="ru-RU" b="1" i="1" u="sng" dirty="0">
                <a:solidFill>
                  <a:srgbClr val="C00000"/>
                </a:solidFill>
              </a:rPr>
              <a:t>до 7,5 </a:t>
            </a:r>
            <a:r>
              <a:rPr lang="ru-RU" dirty="0"/>
              <a:t>или увеличиваться </a:t>
            </a:r>
            <a:r>
              <a:rPr lang="ru-RU" b="1" u="sng" dirty="0">
                <a:solidFill>
                  <a:srgbClr val="C00000"/>
                </a:solidFill>
              </a:rPr>
              <a:t>до 16 лет</a:t>
            </a:r>
            <a:r>
              <a:rPr lang="ru-RU" dirty="0"/>
              <a:t>. Значительно реже, в среднем через </a:t>
            </a:r>
            <a:r>
              <a:rPr lang="ru-RU" b="1" i="1" u="sng" dirty="0">
                <a:solidFill>
                  <a:srgbClr val="C00000"/>
                </a:solidFill>
              </a:rPr>
              <a:t>каждые 80 лет</a:t>
            </a:r>
            <a:r>
              <a:rPr lang="ru-RU" dirty="0"/>
              <a:t>, отмечают более существенные изменения солнечной активности.</a:t>
            </a:r>
          </a:p>
          <a:p>
            <a:r>
              <a:rPr lang="ru-RU" b="1" u="sng" dirty="0"/>
              <a:t>В периоды солнечной активности </a:t>
            </a:r>
            <a:r>
              <a:rPr lang="ru-RU" b="1" u="sng" dirty="0" smtClean="0"/>
              <a:t>резко </a:t>
            </a:r>
            <a:r>
              <a:rPr lang="ru-RU" b="1" u="sng" dirty="0"/>
              <a:t>увеличивается количество космических частиц солнечного происхождения, прорывающихся сквозь радиационные пояса в атмосферу Земли</a:t>
            </a:r>
            <a:r>
              <a:rPr lang="ru-RU" b="1" i="1" u="sng" dirty="0" smtClean="0"/>
              <a:t>.</a:t>
            </a:r>
          </a:p>
          <a:p>
            <a:endParaRPr lang="ru-RU" b="1" i="1" u="sng" dirty="0"/>
          </a:p>
          <a:p>
            <a:endParaRPr lang="ru-RU" b="1" i="1" u="sng" dirty="0" smtClean="0"/>
          </a:p>
          <a:p>
            <a:endParaRPr lang="ru-RU" b="1" i="1" u="sng" dirty="0"/>
          </a:p>
          <a:p>
            <a:endParaRPr lang="ru-RU" b="1" i="1" u="sng" dirty="0" smtClean="0"/>
          </a:p>
          <a:p>
            <a:endParaRPr lang="ru-RU" b="1" i="1" u="sng" dirty="0"/>
          </a:p>
          <a:p>
            <a:endParaRPr lang="ru-RU" b="1" i="1" u="sng" dirty="0" smtClean="0"/>
          </a:p>
          <a:p>
            <a:endParaRPr lang="ru-RU" b="1" i="1" u="sng" dirty="0"/>
          </a:p>
          <a:p>
            <a:endParaRPr lang="ru-RU" b="1" i="1" u="sng" dirty="0" smtClean="0"/>
          </a:p>
          <a:p>
            <a:endParaRPr lang="ru-RU" b="1" i="1" u="sng" dirty="0"/>
          </a:p>
          <a:p>
            <a:endParaRPr lang="ru-RU" b="1" i="1" u="sng" dirty="0" smtClean="0"/>
          </a:p>
          <a:p>
            <a:endParaRPr lang="ru-RU" b="1" u="sng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4" y="3789040"/>
            <a:ext cx="4680520" cy="2490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3789040"/>
            <a:ext cx="3960440" cy="2490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1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0477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476672"/>
            <a:ext cx="91085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Магнитосфера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u="sng" dirty="0" smtClean="0"/>
              <a:t>Магнитосфера </a:t>
            </a:r>
            <a:r>
              <a:rPr lang="ru-RU" b="1" i="1" u="sng" dirty="0"/>
              <a:t>неоднородна по магнитным свойствам, и разные ее части отличаются по способности захватывать заряженные космические частицы. В результате, формируются радиационные зоны или радиационные пояса Земли. Каждая зона включает заряженные частицы определенного вида и энергии.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dirty="0"/>
              <a:t>Электроны и протоны, удерживаемые геомагнитным полем, образуют </a:t>
            </a:r>
            <a:r>
              <a:rPr lang="ru-RU" i="1" dirty="0">
                <a:solidFill>
                  <a:srgbClr val="C00000"/>
                </a:solidFill>
              </a:rPr>
              <a:t>внутренний </a:t>
            </a:r>
            <a:r>
              <a:rPr lang="ru-RU" dirty="0">
                <a:solidFill>
                  <a:srgbClr val="C00000"/>
                </a:solidFill>
              </a:rPr>
              <a:t>и </a:t>
            </a:r>
            <a:r>
              <a:rPr lang="ru-RU" i="1" dirty="0">
                <a:solidFill>
                  <a:srgbClr val="C00000"/>
                </a:solidFill>
              </a:rPr>
              <a:t>внешний</a:t>
            </a:r>
            <a:r>
              <a:rPr lang="ru-RU" i="1" dirty="0"/>
              <a:t> </a:t>
            </a:r>
            <a:r>
              <a:rPr lang="ru-RU" dirty="0"/>
              <a:t>радиационные пояса Земли.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u="sng" dirty="0"/>
              <a:t>Внутренний радиационный пояс</a:t>
            </a:r>
            <a:r>
              <a:rPr lang="ru-RU" i="1" u="sng" dirty="0"/>
              <a:t> </a:t>
            </a:r>
            <a:r>
              <a:rPr lang="ru-RU" dirty="0"/>
              <a:t>состоит преимущественно из высокоэнергетических </a:t>
            </a:r>
            <a:r>
              <a:rPr lang="ru-RU" i="1" dirty="0"/>
              <a:t>протонов. </a:t>
            </a:r>
            <a:r>
              <a:rPr lang="ru-RU" dirty="0"/>
              <a:t>Их максимальная плотность наблюдается над</a:t>
            </a:r>
            <a:r>
              <a:rPr lang="ru-RU" b="1" dirty="0"/>
              <a:t> экваториальной областью планеты, </a:t>
            </a:r>
            <a:r>
              <a:rPr lang="ru-RU" dirty="0"/>
              <a:t>на высоте около </a:t>
            </a:r>
            <a:r>
              <a:rPr lang="ru-RU" b="1" dirty="0"/>
              <a:t>3500 км.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dirty="0"/>
              <a:t>Внешний радиационный пояс</a:t>
            </a:r>
            <a:r>
              <a:rPr lang="ru-RU" i="1" dirty="0"/>
              <a:t> </a:t>
            </a:r>
            <a:r>
              <a:rPr lang="ru-RU" dirty="0"/>
              <a:t>удален от Земли на расстояние от 1 до 8 ее радиусов и состоит из потоков </a:t>
            </a:r>
            <a:r>
              <a:rPr lang="ru-RU" i="1" dirty="0"/>
              <a:t>электронов </a:t>
            </a:r>
            <a:r>
              <a:rPr lang="ru-RU" dirty="0"/>
              <a:t>и </a:t>
            </a:r>
            <a:r>
              <a:rPr lang="ru-RU" i="1" dirty="0"/>
              <a:t>протонов </a:t>
            </a:r>
            <a:r>
              <a:rPr lang="ru-RU" dirty="0"/>
              <a:t>с максимальной плотностью частиц на расстоянии </a:t>
            </a:r>
            <a:r>
              <a:rPr lang="ru-RU" b="1" dirty="0"/>
              <a:t>22 000 км от земной поверхности</a:t>
            </a:r>
            <a:r>
              <a:rPr lang="ru-RU" dirty="0"/>
              <a:t>. (Средний радиус Земли </a:t>
            </a:r>
            <a:r>
              <a:rPr lang="en-US" dirty="0"/>
              <a:t>R</a:t>
            </a:r>
            <a:r>
              <a:rPr lang="ru-RU" dirty="0"/>
              <a:t> = 6 367 км.)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dirty="0" smtClean="0"/>
              <a:t>Движущиеся </a:t>
            </a:r>
            <a:r>
              <a:rPr lang="ru-RU" dirty="0"/>
              <a:t>заряженные космические частицы создают электромагнитное поле, которое окружает Землю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ru-RU" dirty="0"/>
          </a:p>
          <a:p>
            <a:pPr marL="285750" indent="-285750" algn="just">
              <a:buFont typeface="Wingdings" pitchFamily="2" charset="2"/>
              <a:buChar char="q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ru-RU" dirty="0"/>
          </a:p>
          <a:p>
            <a:pPr marL="285750" indent="-285750" algn="just">
              <a:buFont typeface="Wingdings" pitchFamily="2" charset="2"/>
              <a:buChar char="q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3240360" cy="23007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1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6671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95536" y="889844"/>
            <a:ext cx="874846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Полярное сияние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u="sng" dirty="0" smtClean="0"/>
              <a:t>В </a:t>
            </a:r>
            <a:r>
              <a:rPr lang="ru-RU" b="1" i="1" u="sng" dirty="0"/>
              <a:t>районе полюсов, где защита слабее по сравнению с другими местами планеты, часть заряженных космических частиц прорывается через радиационные пояса в атмосферу Земли. В результате в высоких широтах в атмосфере Земли наблюдается полярное сияние. </a:t>
            </a:r>
            <a:endParaRPr lang="ru-RU" b="1" i="1" u="sng" dirty="0" smtClean="0"/>
          </a:p>
          <a:p>
            <a:pPr algn="just"/>
            <a:endParaRPr lang="ru-RU" b="1" i="1" u="sng" dirty="0"/>
          </a:p>
          <a:p>
            <a:pPr algn="just"/>
            <a:endParaRPr lang="ru-RU" b="1" i="1" u="sng" dirty="0" smtClean="0"/>
          </a:p>
          <a:p>
            <a:pPr algn="just"/>
            <a:endParaRPr lang="ru-RU" b="1" i="1" u="sng" dirty="0"/>
          </a:p>
          <a:p>
            <a:pPr algn="just"/>
            <a:endParaRPr lang="ru-RU" b="1" i="1" u="sng" dirty="0" smtClean="0"/>
          </a:p>
          <a:p>
            <a:pPr algn="just"/>
            <a:endParaRPr lang="ru-RU" b="1" i="1" u="sng" dirty="0"/>
          </a:p>
          <a:p>
            <a:pPr algn="just"/>
            <a:endParaRPr lang="ru-RU" b="1" i="1" u="sng" dirty="0" smtClean="0"/>
          </a:p>
          <a:p>
            <a:pPr algn="just"/>
            <a:endParaRPr lang="ru-RU" b="1" i="1" u="sng" dirty="0" smtClean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dirty="0" smtClean="0"/>
              <a:t>Степень </a:t>
            </a:r>
            <a:r>
              <a:rPr lang="ru-RU" dirty="0"/>
              <a:t>защищенности от космических лучей зависит от особенностей геомагнитного поля в том или ином месте Земли. </a:t>
            </a:r>
            <a:endParaRPr lang="ru-RU" dirty="0" smtClean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Наиболее </a:t>
            </a:r>
            <a:r>
              <a:rPr lang="ru-RU" dirty="0">
                <a:solidFill>
                  <a:schemeClr val="tx2"/>
                </a:solidFill>
              </a:rPr>
              <a:t>защищены экваториальные области планеты</a:t>
            </a:r>
            <a:r>
              <a:rPr lang="ru-RU" dirty="0"/>
              <a:t>, </a:t>
            </a:r>
            <a:r>
              <a:rPr lang="ru-RU" dirty="0">
                <a:solidFill>
                  <a:schemeClr val="tx2"/>
                </a:solidFill>
              </a:rPr>
              <a:t>наименее </a:t>
            </a:r>
            <a:r>
              <a:rPr lang="ru-RU" dirty="0"/>
              <a:t>– районы, прилегающие к </a:t>
            </a:r>
            <a:r>
              <a:rPr lang="ru-RU" dirty="0">
                <a:solidFill>
                  <a:schemeClr val="tx2"/>
                </a:solidFill>
              </a:rPr>
              <a:t>Северному и Южному полюсам</a:t>
            </a:r>
            <a:r>
              <a:rPr lang="ru-RU" dirty="0"/>
              <a:t>, где сходятся магнитные силовые линии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1944216" cy="1770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48243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404664"/>
            <a:ext cx="914400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Вторичное космическое излучение </a:t>
            </a:r>
            <a:endParaRPr lang="ru-RU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u="sng" dirty="0" smtClean="0"/>
              <a:t>представляет </a:t>
            </a:r>
            <a:r>
              <a:rPr lang="ru-RU" b="1" i="1" u="sng" dirty="0"/>
              <a:t>собой излучение, образующееся в результате взаимодействия частиц первичного космического излучения с ядрами атомов, входящих в состав атмосферы Земли</a:t>
            </a:r>
            <a:r>
              <a:rPr lang="ru-RU" b="1" i="1" u="sng" dirty="0" smtClean="0"/>
              <a:t>.</a:t>
            </a:r>
          </a:p>
          <a:p>
            <a:pPr algn="just"/>
            <a:endParaRPr lang="ru-RU" b="1" i="1" u="sng" dirty="0"/>
          </a:p>
          <a:p>
            <a:pPr marL="2114550" lvl="4" indent="-285750" algn="just">
              <a:buFont typeface="Wingdings" pitchFamily="2" charset="2"/>
              <a:buChar char="ü"/>
            </a:pPr>
            <a:r>
              <a:rPr lang="ru-RU" dirty="0"/>
              <a:t>В составе вторичного космического излучения встречаются практически все известные элементарные частицы.</a:t>
            </a:r>
          </a:p>
          <a:p>
            <a:pPr marL="2114550" lvl="4" indent="-285750" algn="just">
              <a:buFont typeface="Wingdings" pitchFamily="2" charset="2"/>
              <a:buChar char="ü"/>
            </a:pPr>
            <a:r>
              <a:rPr lang="ru-RU" dirty="0"/>
              <a:t>Только небольшая часть </a:t>
            </a:r>
            <a:r>
              <a:rPr lang="ru-RU" i="1" dirty="0"/>
              <a:t>вторичного </a:t>
            </a:r>
            <a:r>
              <a:rPr lang="ru-RU" dirty="0"/>
              <a:t>космического излучения достигает поверхности Земли. Основная его часть поглощается атмосферой.</a:t>
            </a:r>
          </a:p>
          <a:p>
            <a:pPr marL="2114550" lvl="4" indent="-285750" algn="just">
              <a:buFont typeface="Wingdings" pitchFamily="2" charset="2"/>
              <a:buChar char="ü"/>
            </a:pPr>
            <a:r>
              <a:rPr lang="ru-RU" dirty="0"/>
              <a:t>Среди частиц </a:t>
            </a:r>
            <a:r>
              <a:rPr lang="ru-RU" i="1" dirty="0"/>
              <a:t>вторичного </a:t>
            </a:r>
            <a:r>
              <a:rPr lang="ru-RU" dirty="0"/>
              <a:t>космического излучения важную роль играют </a:t>
            </a:r>
            <a:r>
              <a:rPr lang="ru-RU" b="1" i="1" dirty="0"/>
              <a:t>нейтроны. </a:t>
            </a:r>
            <a:r>
              <a:rPr lang="ru-RU" dirty="0"/>
              <a:t>Их содержание в атмосфере достигает наибольшей величины на высоте примерно 12,5 км над уровнем моря и с уменьшением высоты заметно убывает.</a:t>
            </a:r>
          </a:p>
          <a:p>
            <a:pPr marL="2114550" lvl="4" indent="-285750" algn="just">
              <a:buFont typeface="Wingdings" pitchFamily="2" charset="2"/>
              <a:buChar char="ü"/>
            </a:pPr>
            <a:r>
              <a:rPr lang="ru-RU" dirty="0"/>
              <a:t>Годовая эффективная доза, получаемая жителями Земли от космического излучения, в среднем составляет 0,4 </a:t>
            </a:r>
            <a:r>
              <a:rPr lang="ru-RU" dirty="0" err="1"/>
              <a:t>мЗв</a:t>
            </a:r>
            <a:r>
              <a:rPr lang="ru-RU" dirty="0"/>
              <a:t>, хотя она может меняться в зависимости от высоты местности над уровнем моря от 0,3 до 1,0 </a:t>
            </a:r>
            <a:r>
              <a:rPr lang="ru-RU" dirty="0" err="1"/>
              <a:t>мЗв</a:t>
            </a:r>
            <a:r>
              <a:rPr lang="ru-RU" dirty="0"/>
              <a:t>. Эта доза составляет примерно 17 % суммарной дозы, получаемой людьми от всех естественных источников радиации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pPr marL="285750" indent="-285750" algn="just">
              <a:buFont typeface="Wingdings" pitchFamily="2" charset="2"/>
              <a:buChar char="ü"/>
            </a:pPr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8111"/>
            <a:ext cx="1743075" cy="3924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2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3783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8" y="548680"/>
            <a:ext cx="8640960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          Естественный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радиационный фон земной коры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dirty="0" smtClean="0"/>
              <a:t>Из </a:t>
            </a:r>
            <a:r>
              <a:rPr lang="ru-RU" sz="2000" dirty="0"/>
              <a:t>радиоактивных нуклидов наиболее часто в </a:t>
            </a:r>
            <a:r>
              <a:rPr lang="ru-RU" sz="2000" b="1" dirty="0"/>
              <a:t>земной коре </a:t>
            </a:r>
            <a:r>
              <a:rPr lang="ru-RU" sz="2000" dirty="0"/>
              <a:t>встречаются члены естественных радиоактивных семейств </a:t>
            </a:r>
            <a:r>
              <a:rPr lang="ru-RU" sz="2000" b="1" baseline="30000" dirty="0"/>
              <a:t>238</a:t>
            </a:r>
            <a:r>
              <a:rPr lang="en-US" sz="2000" b="1" dirty="0"/>
              <a:t>U </a:t>
            </a:r>
            <a:r>
              <a:rPr lang="ru-RU" sz="2000" b="1" dirty="0"/>
              <a:t>и </a:t>
            </a:r>
            <a:r>
              <a:rPr lang="ru-RU" sz="2000" b="1" baseline="30000" dirty="0"/>
              <a:t>232</a:t>
            </a:r>
            <a:r>
              <a:rPr lang="en-US" sz="2000" b="1" dirty="0" err="1"/>
              <a:t>Th</a:t>
            </a:r>
            <a:r>
              <a:rPr lang="ru-RU" sz="2000" b="1" i="1" dirty="0"/>
              <a:t>, </a:t>
            </a:r>
            <a:r>
              <a:rPr lang="ru-RU" sz="2000" b="1" dirty="0"/>
              <a:t>а также </a:t>
            </a:r>
            <a:r>
              <a:rPr lang="ru-RU" sz="2000" b="1" baseline="30000" dirty="0"/>
              <a:t>40</a:t>
            </a:r>
            <a:r>
              <a:rPr lang="ru-RU" sz="2000" b="1" dirty="0"/>
              <a:t>К</a:t>
            </a:r>
            <a:r>
              <a:rPr lang="ru-RU" sz="2000" b="1" i="1" dirty="0"/>
              <a:t>, </a:t>
            </a:r>
            <a:r>
              <a:rPr lang="ru-RU" sz="2000" b="1" baseline="30000" dirty="0"/>
              <a:t>87</a:t>
            </a:r>
            <a:r>
              <a:rPr lang="en-US" sz="2000" b="1" dirty="0" err="1"/>
              <a:t>Rb</a:t>
            </a:r>
            <a:r>
              <a:rPr lang="ru-RU" sz="2000" b="1" i="1" dirty="0"/>
              <a:t>. </a:t>
            </a:r>
            <a:r>
              <a:rPr lang="ru-RU" sz="2000" dirty="0"/>
              <a:t>В среднем, содержание каждого из этих радионуклидов превышает </a:t>
            </a:r>
            <a:r>
              <a:rPr lang="ru-RU" sz="2000" b="1" dirty="0"/>
              <a:t>2 </a:t>
            </a:r>
            <a:r>
              <a:rPr lang="ru-RU" sz="2000" b="1" dirty="0" smtClean="0"/>
              <a:t>г/т.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dirty="0" smtClean="0"/>
              <a:t>Радионуклиды </a:t>
            </a:r>
            <a:r>
              <a:rPr lang="ru-RU" sz="2000" baseline="30000" dirty="0"/>
              <a:t>238</a:t>
            </a:r>
            <a:r>
              <a:rPr lang="en-US" sz="2000" dirty="0"/>
              <a:t>U</a:t>
            </a:r>
            <a:r>
              <a:rPr lang="ru-RU" sz="2000" dirty="0"/>
              <a:t>, </a:t>
            </a:r>
            <a:r>
              <a:rPr lang="ru-RU" sz="2000" baseline="30000" dirty="0"/>
              <a:t>232</a:t>
            </a:r>
            <a:r>
              <a:rPr lang="en-US" sz="2000" dirty="0" err="1"/>
              <a:t>Th</a:t>
            </a:r>
            <a:r>
              <a:rPr lang="en-US" sz="2000" b="1" i="1" dirty="0"/>
              <a:t> </a:t>
            </a:r>
            <a:r>
              <a:rPr lang="ru-RU" sz="2000" dirty="0"/>
              <a:t>и менее распространенный </a:t>
            </a:r>
            <a:r>
              <a:rPr lang="ru-RU" sz="2000" baseline="30000" dirty="0"/>
              <a:t>235</a:t>
            </a:r>
            <a:r>
              <a:rPr lang="en-US" sz="2000" dirty="0"/>
              <a:t>U</a:t>
            </a:r>
            <a:r>
              <a:rPr lang="en-US" sz="2000" b="1" i="1" dirty="0"/>
              <a:t> </a:t>
            </a:r>
            <a:r>
              <a:rPr lang="ru-RU" sz="2000" dirty="0"/>
              <a:t>являются родоначальниками природных радиоактивных </a:t>
            </a:r>
            <a:r>
              <a:rPr lang="ru-RU" sz="2000" dirty="0" err="1"/>
              <a:t>ceмeйcmв</a:t>
            </a:r>
            <a:r>
              <a:rPr lang="ru-RU" sz="2000" dirty="0"/>
              <a:t>.</a:t>
            </a:r>
            <a:r>
              <a:rPr lang="ru-RU" sz="2000" i="1" dirty="0"/>
              <a:t> </a:t>
            </a:r>
            <a:endParaRPr lang="ru-RU" sz="2000" i="1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dirty="0" smtClean="0"/>
              <a:t>Все </a:t>
            </a:r>
            <a:r>
              <a:rPr lang="ru-RU" sz="2000" dirty="0"/>
              <a:t>промежуточные члены этих семейств, образующиеся в результате цепочки последовательных </a:t>
            </a:r>
            <a:r>
              <a:rPr lang="ru-RU" sz="2000" i="1" dirty="0"/>
              <a:t>альфа- </a:t>
            </a:r>
            <a:r>
              <a:rPr lang="ru-RU" sz="2000" dirty="0"/>
              <a:t>и бета-распадов неустойчивых атомных ядер, радиоактивны. </a:t>
            </a:r>
            <a:endParaRPr lang="ru-RU" sz="2000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b="1" dirty="0" smtClean="0"/>
              <a:t>Конечные </a:t>
            </a:r>
            <a:r>
              <a:rPr lang="ru-RU" sz="2000" b="1" dirty="0"/>
              <a:t>продукты</a:t>
            </a:r>
            <a:r>
              <a:rPr lang="ru-RU" sz="2000" dirty="0"/>
              <a:t> цепи ядерных превращений стабильны. </a:t>
            </a:r>
            <a:r>
              <a:rPr lang="ru-RU" sz="2000" b="1" dirty="0"/>
              <a:t>Это изотопы свинца.</a:t>
            </a:r>
            <a:r>
              <a:rPr lang="ru-RU" sz="2000" dirty="0"/>
              <a:t> Практически весь встречающийся на Земле свинец образовался в результате распада урана и тория.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b="1" dirty="0"/>
              <a:t>Естественный радиационный фон </a:t>
            </a:r>
            <a:r>
              <a:rPr lang="ru-RU" sz="2000" dirty="0"/>
              <a:t>земной коры </a:t>
            </a:r>
            <a:r>
              <a:rPr lang="ru-RU" sz="2000" i="1" dirty="0"/>
              <a:t>зависит от геологической структуры местности</a:t>
            </a:r>
            <a:r>
              <a:rPr lang="ru-RU" sz="2000" dirty="0"/>
              <a:t>. Тип горных пород и глубина их залегания существенно влияют на величину радиационного фона у поверхности Земли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0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B8CDAFF-FF28-43A9-BE61-29658AEB98A7}"/>
</file>

<file path=customXml/itemProps2.xml><?xml version="1.0" encoding="utf-8"?>
<ds:datastoreItem xmlns:ds="http://schemas.openxmlformats.org/officeDocument/2006/customXml" ds:itemID="{F17608AA-27EF-4977-8C8A-9F8EA283526C}"/>
</file>

<file path=customXml/itemProps3.xml><?xml version="1.0" encoding="utf-8"?>
<ds:datastoreItem xmlns:ds="http://schemas.openxmlformats.org/officeDocument/2006/customXml" ds:itemID="{B269F4C3-AE3C-44BF-A5F2-BEE711F4FC3C}"/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928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9</cp:revision>
  <dcterms:created xsi:type="dcterms:W3CDTF">2013-05-12T10:15:45Z</dcterms:created>
  <dcterms:modified xsi:type="dcterms:W3CDTF">2013-05-12T13:39:39Z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